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  <p:sldId id="27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B154-17E0-45F7-971C-7F80F350807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A100CE3-0FFE-4A24-8970-300EF584EA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502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B154-17E0-45F7-971C-7F80F350807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0CE3-0FFE-4A24-8970-300EF584EA8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55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B154-17E0-45F7-971C-7F80F350807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0CE3-0FFE-4A24-8970-300EF584EA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88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B154-17E0-45F7-971C-7F80F350807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0CE3-0FFE-4A24-8970-300EF584EA8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935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B154-17E0-45F7-971C-7F80F350807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0CE3-0FFE-4A24-8970-300EF584EA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89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B154-17E0-45F7-971C-7F80F350807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0CE3-0FFE-4A24-8970-300EF584EA8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16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B154-17E0-45F7-971C-7F80F350807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0CE3-0FFE-4A24-8970-300EF584EA8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68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B154-17E0-45F7-971C-7F80F350807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0CE3-0FFE-4A24-8970-300EF584EA8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50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B154-17E0-45F7-971C-7F80F350807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0CE3-0FFE-4A24-8970-300EF584E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21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B154-17E0-45F7-971C-7F80F350807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0CE3-0FFE-4A24-8970-300EF584EA8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03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38FB154-17E0-45F7-971C-7F80F350807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00CE3-0FFE-4A24-8970-300EF584EA8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634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FB154-17E0-45F7-971C-7F80F3508070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A100CE3-0FFE-4A24-8970-300EF584EA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77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png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Divide and Conquer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/>
              <a:t>Chapter 4</a:t>
            </a:r>
          </a:p>
          <a:p>
            <a:r>
              <a:rPr lang="en-US" i="1" dirty="0"/>
              <a:t>Dr. </a:t>
            </a:r>
            <a:r>
              <a:rPr lang="en-US" i="1" dirty="0" err="1"/>
              <a:t>Maram</a:t>
            </a:r>
            <a:r>
              <a:rPr lang="en-US" i="1" dirty="0"/>
              <a:t> Bani Younes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10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33" y="804519"/>
            <a:ext cx="11912600" cy="1049235"/>
          </a:xfrm>
        </p:spPr>
        <p:txBody>
          <a:bodyPr/>
          <a:lstStyle/>
          <a:p>
            <a:r>
              <a:rPr lang="en-US" b="1" i="1" dirty="0"/>
              <a:t>The Maximum Contiguous Subsequence Sum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2015732"/>
            <a:ext cx="10930467" cy="4037749"/>
          </a:xfrm>
        </p:spPr>
        <p:txBody>
          <a:bodyPr>
            <a:normAutofit/>
          </a:bodyPr>
          <a:lstStyle/>
          <a:p>
            <a:r>
              <a:rPr lang="en-US" sz="2200" dirty="0"/>
              <a:t>“Given (possibly negative) integers , find (and identify the sequence corresponding to) the maximum value of . The maximum contiguous subsequence sum is zero if all the integers are negative.”</a:t>
            </a:r>
          </a:p>
          <a:p>
            <a:endParaRPr lang="en-US" sz="2200" dirty="0"/>
          </a:p>
          <a:p>
            <a:r>
              <a:rPr lang="en-US" sz="2200" dirty="0"/>
              <a:t>Suppose we are given the following input </a:t>
            </a:r>
          </a:p>
          <a:p>
            <a:r>
              <a:rPr lang="en-US" sz="2200" dirty="0"/>
              <a:t>                         {-2, 11, -4, 13, -5, 2} </a:t>
            </a:r>
          </a:p>
          <a:p>
            <a:endParaRPr lang="en-US" sz="2200" dirty="0"/>
          </a:p>
          <a:p>
            <a:r>
              <a:rPr lang="en-US" sz="2200" dirty="0"/>
              <a:t>The maximum contiguous subsequence sum is (20), which encompassing items 2 through 4.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485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 and Conquer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53754"/>
            <a:ext cx="11946467" cy="4259179"/>
          </a:xfrm>
        </p:spPr>
        <p:txBody>
          <a:bodyPr>
            <a:normAutofit fontScale="92500"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Let consider a divide and conquer algorithm: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 divide the input into two halves. The max contiguous subsequence sum can occur in one of 3 ways: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Case1: It resides entirely in the 1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half.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Case2: It resides entirely in the 2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half.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Case3: It begins in the 1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half but ends in the 2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half.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47625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Recursively compute the max contiguous subsequence sum that resides entirely in the 1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half.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47625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Recursively compute the max contiguous subsequence sum that resides entirely in the 2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half.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47625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Compute via two consecutive loops the max contiguous subsequence sum that begins in the 1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but ends in the 2</a:t>
            </a:r>
            <a:r>
              <a:rPr lang="en-US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  <a:tabLst>
                <a:tab pos="47625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Choose the largest of the 3 sums.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876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7CC433F-33FD-4419-9AC1-F393F45DD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18867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145A8D-F5CE-469C-A7B5-BEEC4E15EE9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910195" y="753850"/>
            <a:ext cx="4281805" cy="45713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105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3673" y="2074809"/>
            <a:ext cx="9117353" cy="29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1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5D4652-BABC-4F3B-87DB-80DD44BBE7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68773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1C7611-A203-4A93-A6B9-19EC1C606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733" y="2345267"/>
            <a:ext cx="3344334" cy="17570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9136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133" y="1778000"/>
            <a:ext cx="10199721" cy="427548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300" dirty="0"/>
              <a:t>Given the following set of data: </a:t>
            </a:r>
          </a:p>
          <a:p>
            <a:pPr marL="0" indent="0">
              <a:buNone/>
            </a:pPr>
            <a:r>
              <a:rPr lang="en-US" sz="2300" dirty="0"/>
              <a:t>42 23 74 11 65 58 94 36 99 87</a:t>
            </a:r>
          </a:p>
          <a:p>
            <a:pPr marL="0" indent="0">
              <a:buNone/>
            </a:pPr>
            <a:r>
              <a:rPr lang="en-US" sz="2300" dirty="0"/>
              <a:t>1</a:t>
            </a:r>
            <a:r>
              <a:rPr lang="en-US" sz="2300" baseline="30000" dirty="0"/>
              <a:t>st</a:t>
            </a:r>
            <a:r>
              <a:rPr lang="en-US" sz="2300" dirty="0"/>
              <a:t> pass</a:t>
            </a:r>
          </a:p>
          <a:p>
            <a:pPr marL="0" indent="0">
              <a:buNone/>
            </a:pPr>
            <a:r>
              <a:rPr lang="en-US" sz="2300" dirty="0"/>
              <a:t>{11 23 36} 42 {65 58 94 74 99 87}</a:t>
            </a:r>
          </a:p>
          <a:p>
            <a:pPr marL="0" indent="0">
              <a:buNone/>
            </a:pPr>
            <a:r>
              <a:rPr lang="en-US" sz="2300" dirty="0"/>
              <a:t>2</a:t>
            </a:r>
            <a:r>
              <a:rPr lang="en-US" sz="2300" baseline="30000" dirty="0"/>
              <a:t>nd</a:t>
            </a:r>
            <a:r>
              <a:rPr lang="en-US" sz="2300" dirty="0"/>
              <a:t> pass</a:t>
            </a:r>
          </a:p>
          <a:p>
            <a:pPr marL="0" indent="0">
              <a:buNone/>
            </a:pPr>
            <a:r>
              <a:rPr lang="en-US" sz="2300" dirty="0"/>
              <a:t>11 {23 36} 42 {65 58 94 74 99 87}</a:t>
            </a:r>
          </a:p>
          <a:p>
            <a:pPr marL="0" indent="0">
              <a:buNone/>
            </a:pPr>
            <a:r>
              <a:rPr lang="en-US" sz="2300" dirty="0"/>
              <a:t> </a:t>
            </a:r>
          </a:p>
          <a:p>
            <a:pPr marL="0" indent="0">
              <a:buNone/>
            </a:pPr>
            <a:r>
              <a:rPr lang="en-US" sz="2300" dirty="0"/>
              <a:t> </a:t>
            </a:r>
          </a:p>
          <a:p>
            <a:pPr marL="0" indent="0">
              <a:buNone/>
            </a:pPr>
            <a:r>
              <a:rPr lang="en-US" sz="2300" dirty="0"/>
              <a:t> </a:t>
            </a:r>
          </a:p>
          <a:p>
            <a:pPr marL="0" indent="0">
              <a:buNone/>
            </a:pPr>
            <a:r>
              <a:rPr lang="en-US" sz="2300" dirty="0"/>
              <a:t>Last pass</a:t>
            </a:r>
          </a:p>
          <a:p>
            <a:pPr marL="0" indent="0">
              <a:buNone/>
            </a:pPr>
            <a:r>
              <a:rPr lang="en-US" sz="2300" dirty="0"/>
              <a:t>11 23 36 42 58 65 74 87 94 99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35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97F483A-53F8-40E9-8554-0E71EFA04FC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6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D0812A-9C83-46EF-8166-47B9943DA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573" y="1854753"/>
            <a:ext cx="4872427" cy="3276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34584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20"/>
            <a:ext cx="9603275" cy="863414"/>
          </a:xfrm>
        </p:spPr>
        <p:txBody>
          <a:bodyPr/>
          <a:lstStyle/>
          <a:p>
            <a:r>
              <a:rPr lang="en-US" dirty="0"/>
              <a:t>Quick Sort Discussion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F7E938CF-21E9-4329-AA98-B4C9201069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291749" y="1422400"/>
            <a:ext cx="9763105" cy="5435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35163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the worst case is still , it is extremely unlikely that we will encounter it.</a:t>
            </a:r>
          </a:p>
          <a:p>
            <a:r>
              <a:rPr lang="en-US" dirty="0"/>
              <a:t>The probability of encounter the worst case is , where n is the number of elements in the file.</a:t>
            </a:r>
          </a:p>
          <a:p>
            <a:r>
              <a:rPr lang="en-US" dirty="0"/>
              <a:t>Another method is the median-of-three. We choose the median of the left element, the right element, and the one halfway between them. Unless this median is already the left element, we exchange it with left.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29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Quick Sort is not working in-place sort. While the algorithm is working on one </a:t>
            </a:r>
            <a:r>
              <a:rPr lang="en-US" dirty="0" err="1"/>
              <a:t>sublist</a:t>
            </a:r>
            <a:r>
              <a:rPr lang="en-US" dirty="0"/>
              <a:t>, the beginning and ending indexes (borders) of all the other </a:t>
            </a:r>
            <a:r>
              <a:rPr lang="en-US" dirty="0" err="1"/>
              <a:t>sublists</a:t>
            </a:r>
            <a:r>
              <a:rPr lang="en-US" dirty="0"/>
              <a:t> must be saved on a stack.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size of the stack depends on the no. of </a:t>
            </a:r>
            <a:r>
              <a:rPr lang="en-US" dirty="0" err="1"/>
              <a:t>sublists</a:t>
            </a:r>
            <a:r>
              <a:rPr lang="en-US" dirty="0"/>
              <a:t> into which the list will be split.</a:t>
            </a:r>
          </a:p>
          <a:p>
            <a:r>
              <a:rPr lang="en-US" dirty="0"/>
              <a:t>The worst case amount of space used by stack is 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739CC-FC6A-4E0F-8D13-D76BD4469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51BBD-2516-4651-B55F-B2496C3CB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  <a:p>
            <a:r>
              <a:rPr lang="en-US" dirty="0"/>
              <a:t>Algorithm Max and Min</a:t>
            </a:r>
          </a:p>
          <a:p>
            <a:r>
              <a:rPr lang="en-US" dirty="0"/>
              <a:t>Maximum Contiguous Subsequence SUM</a:t>
            </a:r>
          </a:p>
          <a:p>
            <a:r>
              <a:rPr lang="en-US" dirty="0"/>
              <a:t>Binary Search</a:t>
            </a:r>
          </a:p>
          <a:p>
            <a:r>
              <a:rPr lang="en-US" dirty="0"/>
              <a:t>Quick Sort</a:t>
            </a:r>
          </a:p>
          <a:p>
            <a:r>
              <a:rPr lang="en-US" dirty="0"/>
              <a:t>Merge Sort</a:t>
            </a:r>
          </a:p>
          <a:p>
            <a:r>
              <a:rPr lang="en-US" dirty="0"/>
              <a:t>Heap Sort</a:t>
            </a:r>
          </a:p>
        </p:txBody>
      </p:sp>
    </p:spTree>
    <p:extLst>
      <p:ext uri="{BB962C8B-B14F-4D97-AF65-F5344CB8AC3E}">
        <p14:creationId xmlns:p14="http://schemas.microsoft.com/office/powerpoint/2010/main" val="2600619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09" y="1975508"/>
            <a:ext cx="11017291" cy="392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08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Merge Sort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6133" y="2473590"/>
            <a:ext cx="3200400" cy="955410"/>
          </a:xfrm>
          <a:prstGeom prst="rect">
            <a:avLst/>
          </a:prstGeom>
        </p:spPr>
      </p:pic>
      <p:pic>
        <p:nvPicPr>
          <p:cNvPr id="86" name="Content Placeholder 85">
            <a:extLst>
              <a:ext uri="{FF2B5EF4-FFF2-40B4-BE49-F238E27FC236}">
                <a16:creationId xmlns:a16="http://schemas.microsoft.com/office/drawing/2014/main" id="{625534DC-D92E-4581-AC0D-DC184C5C08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413933"/>
            <a:ext cx="8698010" cy="544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310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200" y="1837266"/>
            <a:ext cx="5511800" cy="42756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0E16A21-D92A-4BC2-AFFB-AF1C71C73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400"/>
            <a:ext cx="6372225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7920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808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Is a data structure that is defined by two properties:</a:t>
            </a:r>
          </a:p>
          <a:p>
            <a:pPr lvl="1"/>
            <a:r>
              <a:rPr lang="en-US" dirty="0"/>
              <a:t>It is a complete binary tree (implemented using array representation)</a:t>
            </a:r>
          </a:p>
          <a:p>
            <a:pPr lvl="1"/>
            <a:r>
              <a:rPr lang="en-US" dirty="0"/>
              <a:t>The values stored in a heap are partially ordered. i.e. there is a relationship between the value stored at any node and the values of its children. </a:t>
            </a:r>
          </a:p>
          <a:p>
            <a:pPr marL="0" indent="0">
              <a:buNone/>
            </a:pP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Complete </a:t>
            </a:r>
            <a:r>
              <a:rPr lang="en-US" b="1" u="sng" dirty="0">
                <a:solidFill>
                  <a:srgbClr val="FF0000"/>
                </a:solidFill>
              </a:rPr>
              <a:t>binary trees </a:t>
            </a:r>
            <a:r>
              <a:rPr lang="en-US" dirty="0">
                <a:solidFill>
                  <a:srgbClr val="FF0000"/>
                </a:solidFill>
              </a:rPr>
              <a:t>have all levels except the bottom filled out completely, and the bottom level has all of its nodes filled in from left to right</a:t>
            </a:r>
            <a:r>
              <a:rPr lang="en-US" dirty="0"/>
              <a:t>).</a:t>
            </a:r>
          </a:p>
          <a:p>
            <a:r>
              <a:rPr lang="en-US" dirty="0"/>
              <a:t>Heaps are often used to implement priority queues and for external sorting algorithms.</a:t>
            </a:r>
          </a:p>
          <a:p>
            <a:r>
              <a:rPr lang="en-US" dirty="0"/>
              <a:t>There are many situations, both in real life and in computing applications, where we wish to choose the next “most important” from a collection of people, tasks, or objects.</a:t>
            </a:r>
          </a:p>
        </p:txBody>
      </p:sp>
    </p:spTree>
    <p:extLst>
      <p:ext uri="{BB962C8B-B14F-4D97-AF65-F5344CB8AC3E}">
        <p14:creationId xmlns:p14="http://schemas.microsoft.com/office/powerpoint/2010/main" val="3641385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19 2 46 16 12 54 64 22 17 66 37 35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Heap</a:t>
            </a:r>
            <a:r>
              <a:rPr lang="en-US" dirty="0">
                <a:sym typeface="Wingdings" panose="05000000000000000000" pitchFamily="2" charset="2"/>
              </a:rPr>
              <a:t></a:t>
            </a:r>
            <a:r>
              <a:rPr lang="en-US" dirty="0"/>
              <a:t> 66 64 54 17 37 35 46 2 16 12 22 19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 Sorted</a:t>
            </a:r>
            <a:r>
              <a:rPr lang="en-US" dirty="0">
                <a:sym typeface="Wingdings" panose="05000000000000000000" pitchFamily="2" charset="2"/>
              </a:rPr>
              <a:t></a:t>
            </a:r>
            <a:r>
              <a:rPr lang="en-US" dirty="0"/>
              <a:t> 2 12 16 17 19 22 35 37 46 54 64 66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945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AFC804-76BE-4EE1-B63E-2B12CA064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34125" cy="68579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C9A9AC0-C0EF-4A94-9676-CD52678071FF}"/>
              </a:ext>
            </a:extLst>
          </p:cNvPr>
          <p:cNvSpPr txBox="1"/>
          <p:nvPr/>
        </p:nvSpPr>
        <p:spPr>
          <a:xfrm>
            <a:off x="7484533" y="634998"/>
            <a:ext cx="310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Building a Heap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F9522B-7616-453D-8FA8-12B16BFD40D2}"/>
              </a:ext>
            </a:extLst>
          </p:cNvPr>
          <p:cNvSpPr txBox="1"/>
          <p:nvPr/>
        </p:nvSpPr>
        <p:spPr>
          <a:xfrm>
            <a:off x="7670799" y="2379133"/>
            <a:ext cx="407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</a:t>
            </a:r>
          </a:p>
          <a:p>
            <a:r>
              <a:rPr lang="en-US" dirty="0"/>
              <a:t>Build a Heap for the following set of data:</a:t>
            </a:r>
          </a:p>
          <a:p>
            <a:r>
              <a:rPr lang="en-US" dirty="0"/>
              <a:t>20,15, 3, 12, 81, 7, 70, 20, 10, 1, 102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52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Heap Sort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716" y="1702247"/>
            <a:ext cx="11303000" cy="423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69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662737" y="29196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8662737" y="2919663"/>
          <a:ext cx="27432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1435100" imgH="457200" progId="Equation.3">
                  <p:embed/>
                </p:oleObj>
              </mc:Choice>
              <mc:Fallback>
                <p:oleObj name="Equation" r:id="rId3" imgW="1435100" imgH="457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2737" y="2919663"/>
                        <a:ext cx="2743200" cy="876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A4750762-684E-41A8-B581-C222B2905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71374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72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47536" y="10049"/>
            <a:ext cx="139914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109284" y="27672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8109284" y="2767263"/>
          <a:ext cx="2971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1422400" imgH="457200" progId="Equation.3">
                  <p:embed/>
                </p:oleObj>
              </mc:Choice>
              <mc:Fallback>
                <p:oleObj name="Equation" r:id="rId3" imgW="1422400" imgH="45720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9284" y="2767263"/>
                        <a:ext cx="29718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7DC645D-0B55-4829-BCD3-F4D698B3F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334"/>
            <a:ext cx="7272068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7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Divide and Conquer: </a:t>
            </a:r>
            <a:br>
              <a:rPr lang="en-US" sz="4000" dirty="0"/>
            </a:br>
            <a:r>
              <a:rPr lang="en-US" sz="4000" dirty="0"/>
              <a:t>(Divide, Conquer, Combine)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Bef>
                <a:spcPts val="0"/>
              </a:spcBef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idea is to divide the problem into smaller but similar sub problems (</a:t>
            </a:r>
            <a:r>
              <a:rPr lang="en-US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</a:t>
            </a:r>
          </a:p>
          <a:p>
            <a:pPr marL="342900" lvl="0" indent="-342900">
              <a:spcBef>
                <a:spcPts val="0"/>
              </a:spcBef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solve it (</a:t>
            </a:r>
            <a:r>
              <a:rPr lang="en-US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conquer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</a:p>
          <a:p>
            <a:pPr marL="342900" lvl="0" indent="-342900">
              <a:spcBef>
                <a:spcPts val="0"/>
              </a:spcBef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(</a:t>
            </a:r>
            <a:r>
              <a:rPr lang="en-US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combine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these solutions to create a solution to the original problem.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371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16BFD-53EE-4575-AB67-11BC27563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Sort the following characters in a decreasing order using the heap sort, showing the steps of building the heap and then the sorting process:</a:t>
            </a:r>
          </a:p>
          <a:p>
            <a:pPr marL="0" indent="0">
              <a:buNone/>
            </a:pPr>
            <a:endParaRPr lang="en-US" dirty="0"/>
          </a:p>
          <a:p>
            <a:pPr marL="3200400" lvl="7" indent="0">
              <a:buNone/>
            </a:pPr>
            <a:r>
              <a:rPr lang="en-US" sz="4000" dirty="0"/>
              <a:t>COMPLEXITY</a:t>
            </a:r>
          </a:p>
        </p:txBody>
      </p:sp>
    </p:spTree>
    <p:extLst>
      <p:ext uri="{BB962C8B-B14F-4D97-AF65-F5344CB8AC3E}">
        <p14:creationId xmlns:p14="http://schemas.microsoft.com/office/powerpoint/2010/main" val="1815059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the maximum and minimum elements in a set of (n) elements using the straightforward algorithm.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504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Algorithm: Max and 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Algorithm straightforward (a, n, max, min)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Input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array (a) with (n) elements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Output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max: max value, min: min value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max = min = a(1)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for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 to n do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begin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if (a(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)&gt;max) then max=a(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if (a(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)&lt;min) then min=a(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end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end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50317" y="3413572"/>
            <a:ext cx="4251157" cy="729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best= average =worst= 2(n-1) comparisons</a:t>
            </a:r>
          </a:p>
        </p:txBody>
      </p:sp>
    </p:spTree>
    <p:extLst>
      <p:ext uri="{BB962C8B-B14F-4D97-AF65-F5344CB8AC3E}">
        <p14:creationId xmlns:p14="http://schemas.microsoft.com/office/powerpoint/2010/main" val="210552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Algorithm: Max and 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 If we change the body of the loop as follows: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max=min=a(1)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for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=2 to n do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begin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if (a(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)&gt;max) then max=a(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else     if (a(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)&lt;min) then min=a(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end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455124" y="2221048"/>
            <a:ext cx="4515852" cy="3039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solidFill>
                  <a:schemeClr val="tx1"/>
                </a:solidFill>
              </a:rPr>
              <a:t>best case: elements in increasing order</a:t>
            </a:r>
          </a:p>
          <a:p>
            <a:r>
              <a:rPr lang="en-US" dirty="0">
                <a:solidFill>
                  <a:schemeClr val="tx1"/>
                </a:solidFill>
              </a:rPr>
              <a:t>       No. of comparisons = (n-1)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Worst case: elements in decreasing order</a:t>
            </a:r>
          </a:p>
          <a:p>
            <a:r>
              <a:rPr lang="en-US" dirty="0">
                <a:solidFill>
                  <a:schemeClr val="tx1"/>
                </a:solidFill>
              </a:rPr>
              <a:t>       No. of comparisons = 2(n-1)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Average case: a(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) is greater than max half the time</a:t>
            </a:r>
          </a:p>
          <a:p>
            <a:r>
              <a:rPr lang="en-US" dirty="0">
                <a:solidFill>
                  <a:schemeClr val="tx1"/>
                </a:solidFill>
              </a:rPr>
              <a:t>        No. of comparisons= 3n/2 – 3/2</a:t>
            </a:r>
          </a:p>
          <a:p>
            <a:r>
              <a:rPr lang="en-US" dirty="0">
                <a:solidFill>
                  <a:schemeClr val="tx1"/>
                </a:solidFill>
              </a:rPr>
              <a:t>                                           ½ ((n-1)+(2n-2))    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00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526" y="136526"/>
            <a:ext cx="11346274" cy="786341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Problem:</a:t>
            </a:r>
            <a:r>
              <a:rPr lang="en-US" dirty="0"/>
              <a:t> </a:t>
            </a:r>
            <a:br>
              <a:rPr lang="en-US" dirty="0"/>
            </a:br>
            <a:r>
              <a:rPr lang="en-US" sz="2800" dirty="0"/>
              <a:t>is to find the maximum and minimum items in a set of (n) elements</a:t>
            </a:r>
            <a:r>
              <a:rPr lang="en-US" dirty="0"/>
              <a:t>.</a:t>
            </a:r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1BFEA61A-E7FE-4C10-99F2-C5E79C098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25" y="1034520"/>
            <a:ext cx="7038249" cy="5823480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6C56AF1E-BEBF-4418-BBDA-F1626A5D1DB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199" y="1102783"/>
            <a:ext cx="3606801" cy="56869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178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of n elements. Write an algorithm using divide and conquer, to find the summation of its elements.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9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AADA556-A741-4605-B24C-44A67413E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633306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AAF730B-9640-441F-BCC6-218B01507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025" y="474547"/>
            <a:ext cx="4072481" cy="6078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21616055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1425</TotalTime>
  <Words>1071</Words>
  <Application>Microsoft Office PowerPoint</Application>
  <PresentationFormat>Widescreen</PresentationFormat>
  <Paragraphs>118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Gill Sans MT</vt:lpstr>
      <vt:lpstr>Times New Roman</vt:lpstr>
      <vt:lpstr>Wingdings</vt:lpstr>
      <vt:lpstr>Gallery</vt:lpstr>
      <vt:lpstr>Equation</vt:lpstr>
      <vt:lpstr>Divide and Conquer</vt:lpstr>
      <vt:lpstr>Contents</vt:lpstr>
      <vt:lpstr>Divide and Conquer:  (Divide, Conquer, Combine)</vt:lpstr>
      <vt:lpstr>Problem</vt:lpstr>
      <vt:lpstr>Algorithm: Max and Min</vt:lpstr>
      <vt:lpstr>Algorithm: Max and Min</vt:lpstr>
      <vt:lpstr>Problem:  is to find the maximum and minimum items in a set of (n) elements.</vt:lpstr>
      <vt:lpstr>Example</vt:lpstr>
      <vt:lpstr>PowerPoint Presentation</vt:lpstr>
      <vt:lpstr>The Maximum Contiguous Subsequence Sum </vt:lpstr>
      <vt:lpstr>Divide and Conquer approach</vt:lpstr>
      <vt:lpstr>PowerPoint Presentation</vt:lpstr>
      <vt:lpstr>Binary Search</vt:lpstr>
      <vt:lpstr>PowerPoint Presentation</vt:lpstr>
      <vt:lpstr>Quick Sort Algorithm</vt:lpstr>
      <vt:lpstr>PowerPoint Presentation</vt:lpstr>
      <vt:lpstr>Quick Sort Discussion</vt:lpstr>
      <vt:lpstr>Quick Sort Discussion</vt:lpstr>
      <vt:lpstr>Space Usage</vt:lpstr>
      <vt:lpstr>Merge Sort</vt:lpstr>
      <vt:lpstr>Merge Sort</vt:lpstr>
      <vt:lpstr>PowerPoint Presentation</vt:lpstr>
      <vt:lpstr>Heap Sort</vt:lpstr>
      <vt:lpstr>Heap</vt:lpstr>
      <vt:lpstr>Example</vt:lpstr>
      <vt:lpstr>PowerPoint Presentation</vt:lpstr>
      <vt:lpstr>Heap Sort</vt:lpstr>
      <vt:lpstr>PowerPoint Presentation</vt:lpstr>
      <vt:lpstr>PowerPoint Presentation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Divide and Conquer</dc:title>
  <dc:creator>Maram Bani Younes</dc:creator>
  <cp:lastModifiedBy>User</cp:lastModifiedBy>
  <cp:revision>18</cp:revision>
  <dcterms:created xsi:type="dcterms:W3CDTF">2021-12-13T19:23:02Z</dcterms:created>
  <dcterms:modified xsi:type="dcterms:W3CDTF">2022-08-15T14:41:01Z</dcterms:modified>
</cp:coreProperties>
</file>